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8" r:id="rId2"/>
    <p:sldId id="376" r:id="rId3"/>
    <p:sldId id="414" r:id="rId4"/>
    <p:sldId id="415" r:id="rId5"/>
    <p:sldId id="416" r:id="rId6"/>
    <p:sldId id="413" r:id="rId7"/>
    <p:sldId id="418" r:id="rId8"/>
    <p:sldId id="412" r:id="rId9"/>
  </p:sldIdLst>
  <p:sldSz cx="18288000" cy="10290175"/>
  <p:notesSz cx="6858000" cy="9144000"/>
  <p:defaultTextStyle>
    <a:defPPr>
      <a:defRPr lang="de-DE"/>
    </a:defPPr>
    <a:lvl1pPr marL="0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07085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14170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21254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28339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35424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42509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49594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256678" algn="l" defTabSz="90708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7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778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656">
          <p15:clr>
            <a:srgbClr val="A4A3A4"/>
          </p15:clr>
        </p15:guide>
        <p15:guide id="6" pos="3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1"/>
    <a:srgbClr val="58585A"/>
    <a:srgbClr val="719DC2"/>
    <a:srgbClr val="626262"/>
    <a:srgbClr val="686868"/>
    <a:srgbClr val="898989"/>
    <a:srgbClr val="000000"/>
    <a:srgbClr val="787878"/>
    <a:srgbClr val="4E4E4E"/>
    <a:srgbClr val="7F6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6457" autoAdjust="0"/>
  </p:normalViewPr>
  <p:slideViewPr>
    <p:cSldViewPr snapToObjects="1" showGuides="1">
      <p:cViewPr>
        <p:scale>
          <a:sx n="77" d="100"/>
          <a:sy n="77" d="100"/>
        </p:scale>
        <p:origin x="-216" y="48"/>
      </p:cViewPr>
      <p:guideLst>
        <p:guide orient="horz" pos="1037"/>
        <p:guide orient="horz" pos="778"/>
        <p:guide orient="horz" pos="1018"/>
        <p:guide orient="horz" pos="656"/>
        <p:guide pos="5760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-579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4AA71-982B-4CEC-BBF4-67A78CBC2D0B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0D0DC-A492-4654-973A-DF6CAC9E0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327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9C603-FCAD-48BF-8291-C060798778D1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1A663-176D-47A8-A78A-114160EE35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185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9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overnik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30753" y="4928997"/>
            <a:ext cx="8388088" cy="112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 b="0" i="0" kern="1200" baseline="0">
                <a:solidFill>
                  <a:srgbClr val="0069A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0753" y="6369223"/>
            <a:ext cx="8388088" cy="2952328"/>
          </a:xfrm>
          <a:prstGeom prst="rect">
            <a:avLst/>
          </a:prstGeom>
        </p:spPr>
        <p:txBody>
          <a:bodyPr numCol="1" spcCol="633600">
            <a:normAutofit/>
          </a:bodyPr>
          <a:lstStyle>
            <a:lvl1pPr marL="0" indent="0" algn="l" defTabSz="907085" rtl="0" eaLnBrk="1" latinLnBrk="0" hangingPunct="1">
              <a:lnSpc>
                <a:spcPct val="150000"/>
              </a:lnSpc>
              <a:spcBef>
                <a:spcPts val="0"/>
              </a:spcBef>
              <a:buNone/>
              <a:defRPr lang="de-DE" sz="2400" kern="1200" dirty="0" smtClean="0">
                <a:solidFill>
                  <a:srgbClr val="58585A"/>
                </a:solidFill>
                <a:latin typeface="Arial Narrow"/>
                <a:ea typeface="+mn-ea"/>
                <a:cs typeface="Arial Narrow"/>
              </a:defRPr>
            </a:lvl1pPr>
            <a:lvl2pPr marL="90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4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631832" y="9740670"/>
            <a:ext cx="302433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5048" y="974067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3445752" y="9740670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3F6F9A9-077D-428B-A335-D8DE0576319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679921" y="373975"/>
            <a:ext cx="6447855" cy="1369606"/>
            <a:chOff x="4319464" y="349463"/>
            <a:chExt cx="6447855" cy="1369606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464" y="392560"/>
              <a:ext cx="975247" cy="65247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5294711" y="349463"/>
              <a:ext cx="5472608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100" b="0" dirty="0" err="1" smtClean="0">
                  <a:solidFill>
                    <a:srgbClr val="58585A"/>
                  </a:solidFill>
                  <a:latin typeface="Arial Narrow"/>
                  <a:cs typeface="Arial Narrow"/>
                </a:rPr>
                <a:t>Connecting</a:t>
              </a:r>
              <a:r>
                <a:rPr lang="de-DE" sz="2100" b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Europe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Facility</a:t>
              </a:r>
            </a:p>
            <a:p>
              <a:pPr>
                <a:lnSpc>
                  <a:spcPct val="100000"/>
                </a:lnSpc>
              </a:pPr>
              <a:r>
                <a:rPr lang="de-DE" sz="2100" b="1" kern="1200" baseline="0" dirty="0" smtClean="0">
                  <a:solidFill>
                    <a:srgbClr val="0069A1"/>
                  </a:solidFill>
                  <a:latin typeface="+mn-lt"/>
                  <a:ea typeface="+mn-ea"/>
                  <a:cs typeface="Arial Narrow"/>
                </a:rPr>
                <a:t>TREATS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(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TRans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-European 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AuThentication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Services)</a:t>
              </a:r>
            </a:p>
            <a:p>
              <a:pPr>
                <a:lnSpc>
                  <a:spcPct val="100000"/>
                </a:lnSpc>
              </a:pPr>
              <a:r>
                <a:rPr lang="de-DE" sz="1800" b="0" kern="1200" baseline="0" dirty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Project-</a:t>
              </a:r>
              <a:r>
                <a:rPr lang="de-DE" sz="1800" b="0" kern="1200" baseline="0" dirty="0" err="1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No</a:t>
              </a:r>
              <a:r>
                <a:rPr lang="de-DE" sz="1800" b="0" kern="1200" baseline="0" dirty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:  2015-DE-IA-0065 </a:t>
              </a:r>
            </a:p>
            <a:p>
              <a:pPr>
                <a:lnSpc>
                  <a:spcPct val="100000"/>
                </a:lnSpc>
              </a:pPr>
              <a:endParaRPr lang="de-DE" sz="2100" b="0" baseline="0" dirty="0" smtClean="0">
                <a:solidFill>
                  <a:srgbClr val="58585A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44" y="233737"/>
            <a:ext cx="3698528" cy="10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 Governik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4"/>
          <p:cNvSpPr>
            <a:spLocks noGrp="1"/>
          </p:cNvSpPr>
          <p:nvPr>
            <p:ph type="dt" sz="half" idx="2"/>
          </p:nvPr>
        </p:nvSpPr>
        <p:spPr>
          <a:xfrm>
            <a:off x="7631832" y="9740670"/>
            <a:ext cx="302433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3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5048" y="974067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3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3445752" y="9740670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3F6F9A9-077D-428B-A335-D8DE0576319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12026008" y="521708"/>
            <a:ext cx="5758952" cy="590931"/>
            <a:chOff x="11808296" y="438404"/>
            <a:chExt cx="5758952" cy="590931"/>
          </a:xfrm>
        </p:grpSpPr>
        <p:sp>
          <p:nvSpPr>
            <p:cNvPr id="37" name="Textfeld 36"/>
            <p:cNvSpPr txBox="1"/>
            <p:nvPr userDrawn="1"/>
          </p:nvSpPr>
          <p:spPr>
            <a:xfrm>
              <a:off x="11808296" y="438404"/>
              <a:ext cx="197937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DE" sz="1200" dirty="0" err="1" smtClean="0">
                  <a:latin typeface="Arial Narrow" panose="020B0606020202030204" pitchFamily="34" charset="0"/>
                </a:rPr>
                <a:t>Governikus</a:t>
              </a:r>
              <a:r>
                <a:rPr lang="de-DE" sz="1200" dirty="0" smtClean="0">
                  <a:latin typeface="Arial Narrow" panose="020B0606020202030204" pitchFamily="34" charset="0"/>
                </a:rPr>
                <a:t> GmbH &amp; Co. KG</a:t>
              </a:r>
              <a:br>
                <a:rPr lang="de-DE" sz="1200" dirty="0" smtClean="0">
                  <a:latin typeface="Arial Narrow" panose="020B0606020202030204" pitchFamily="34" charset="0"/>
                </a:rPr>
              </a:br>
              <a:r>
                <a:rPr lang="de-DE" sz="1200" dirty="0" smtClean="0">
                  <a:latin typeface="Arial Narrow" panose="020B0606020202030204" pitchFamily="34" charset="0"/>
                </a:rPr>
                <a:t>www.governikus.de</a:t>
              </a:r>
            </a:p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kontakt@governikus.de</a:t>
              </a:r>
            </a:p>
          </p:txBody>
        </p:sp>
        <p:sp>
          <p:nvSpPr>
            <p:cNvPr id="38" name="Textfeld 37"/>
            <p:cNvSpPr txBox="1"/>
            <p:nvPr userDrawn="1"/>
          </p:nvSpPr>
          <p:spPr>
            <a:xfrm>
              <a:off x="14112552" y="438404"/>
              <a:ext cx="154732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Am </a:t>
              </a:r>
              <a:r>
                <a:rPr lang="de-DE" sz="1200" dirty="0" err="1" smtClean="0">
                  <a:latin typeface="Arial Narrow" panose="020B0606020202030204" pitchFamily="34" charset="0"/>
                </a:rPr>
                <a:t>Fallturm</a:t>
              </a:r>
              <a:r>
                <a:rPr lang="de-DE" sz="1200" dirty="0" smtClean="0">
                  <a:latin typeface="Arial Narrow" panose="020B0606020202030204" pitchFamily="34" charset="0"/>
                </a:rPr>
                <a:t> 9</a:t>
              </a:r>
            </a:p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28359 Bremen</a:t>
              </a:r>
            </a:p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Tel.: +49 421 204 95 -0</a:t>
              </a:r>
            </a:p>
          </p:txBody>
        </p:sp>
        <p:sp>
          <p:nvSpPr>
            <p:cNvPr id="39" name="Textfeld 38"/>
            <p:cNvSpPr txBox="1"/>
            <p:nvPr userDrawn="1"/>
          </p:nvSpPr>
          <p:spPr>
            <a:xfrm>
              <a:off x="16019920" y="438404"/>
              <a:ext cx="154732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Albrechtstraße 12</a:t>
              </a:r>
            </a:p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10117 Berlin</a:t>
              </a:r>
            </a:p>
            <a:p>
              <a:pPr>
                <a:lnSpc>
                  <a:spcPct val="90000"/>
                </a:lnSpc>
              </a:pPr>
              <a:r>
                <a:rPr lang="de-DE" sz="1200" dirty="0" smtClean="0">
                  <a:latin typeface="Arial Narrow" panose="020B0606020202030204" pitchFamily="34" charset="0"/>
                </a:rPr>
                <a:t>Tel.: +49 30 280 43 900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13859680" y="510412"/>
              <a:ext cx="0" cy="43200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15803896" y="510412"/>
              <a:ext cx="0" cy="43200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30753" y="6009183"/>
            <a:ext cx="8840678" cy="187220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 i="0" baseline="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Phone </a:t>
            </a:r>
            <a:r>
              <a:rPr lang="de-DE" dirty="0" err="1" smtClean="0"/>
              <a:t>no</a:t>
            </a:r>
            <a:r>
              <a:rPr lang="de-DE" dirty="0" smtClean="0"/>
              <a:t>.</a:t>
            </a:r>
          </a:p>
          <a:p>
            <a:pPr lvl="0"/>
            <a:r>
              <a:rPr lang="de-DE" dirty="0" smtClean="0"/>
              <a:t>E-Mail </a:t>
            </a:r>
          </a:p>
          <a:p>
            <a:pPr lvl="0"/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8" name="Title 1"/>
          <p:cNvSpPr>
            <a:spLocks noGrp="1"/>
          </p:cNvSpPr>
          <p:nvPr>
            <p:ph type="ctrTitle" hasCustomPrompt="1"/>
          </p:nvPr>
        </p:nvSpPr>
        <p:spPr>
          <a:xfrm>
            <a:off x="1330753" y="3770533"/>
            <a:ext cx="8820136" cy="20226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 b="0" i="0" kern="1200" baseline="0">
                <a:solidFill>
                  <a:srgbClr val="0069A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679921" y="373975"/>
            <a:ext cx="6447855" cy="1046440"/>
            <a:chOff x="4319464" y="349463"/>
            <a:chExt cx="6447855" cy="1046440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464" y="392560"/>
              <a:ext cx="975247" cy="652470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 userDrawn="1"/>
          </p:nvSpPr>
          <p:spPr>
            <a:xfrm>
              <a:off x="5294711" y="349463"/>
              <a:ext cx="547260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100" b="0" dirty="0" err="1" smtClean="0">
                  <a:solidFill>
                    <a:srgbClr val="58585A"/>
                  </a:solidFill>
                  <a:latin typeface="Arial Narrow"/>
                  <a:cs typeface="Arial Narrow"/>
                </a:rPr>
                <a:t>Connecting</a:t>
              </a:r>
              <a:r>
                <a:rPr lang="de-DE" sz="2100" b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Europe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Facility</a:t>
              </a:r>
            </a:p>
            <a:p>
              <a:pPr>
                <a:lnSpc>
                  <a:spcPct val="100000"/>
                </a:lnSpc>
              </a:pPr>
              <a:r>
                <a:rPr lang="de-DE" sz="2100" b="1" kern="1200" baseline="0" dirty="0" smtClean="0">
                  <a:solidFill>
                    <a:srgbClr val="0069A1"/>
                  </a:solidFill>
                  <a:latin typeface="+mn-lt"/>
                  <a:ea typeface="+mn-ea"/>
                  <a:cs typeface="Arial Narrow"/>
                </a:rPr>
                <a:t>TREATS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(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TRans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-European 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AuThentication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Services)</a:t>
              </a:r>
            </a:p>
            <a:p>
              <a:pPr>
                <a:lnSpc>
                  <a:spcPct val="100000"/>
                </a:lnSpc>
              </a:pPr>
              <a:r>
                <a:rPr lang="de-DE" sz="1800" b="0" kern="1200" baseline="0" dirty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Project-</a:t>
              </a:r>
              <a:r>
                <a:rPr lang="de-DE" sz="1800" b="0" kern="1200" baseline="0" dirty="0" err="1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No</a:t>
              </a:r>
              <a:r>
                <a:rPr lang="de-DE" sz="1800" b="0" kern="1200" baseline="0" dirty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:  2015-DE-IA-0065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14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1-spalt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30753" y="1998617"/>
            <a:ext cx="15192000" cy="1123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 b="0" i="0" kern="1200" baseline="0">
                <a:solidFill>
                  <a:srgbClr val="0069A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0753" y="3484075"/>
            <a:ext cx="15192000" cy="5618358"/>
          </a:xfrm>
          <a:prstGeom prst="rect">
            <a:avLst/>
          </a:prstGeom>
        </p:spPr>
        <p:txBody>
          <a:bodyPr numCol="1" spcCol="633600">
            <a:normAutofit/>
          </a:bodyPr>
          <a:lstStyle>
            <a:lvl1pPr marL="0" indent="0" algn="l" defTabSz="907085" rtl="0" eaLnBrk="1" latinLnBrk="0" hangingPunct="1">
              <a:lnSpc>
                <a:spcPct val="150000"/>
              </a:lnSpc>
              <a:spcBef>
                <a:spcPts val="0"/>
              </a:spcBef>
              <a:buNone/>
              <a:defRPr lang="de-DE" sz="2400" kern="1200" dirty="0">
                <a:solidFill>
                  <a:srgbClr val="58585A"/>
                </a:solidFill>
                <a:latin typeface="Arial Narrow"/>
                <a:ea typeface="+mn-ea"/>
                <a:cs typeface="Arial Narrow"/>
              </a:defRPr>
            </a:lvl1pPr>
            <a:lvl2pPr marL="90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4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2"/>
          </p:nvPr>
        </p:nvSpPr>
        <p:spPr>
          <a:xfrm>
            <a:off x="7631832" y="9740670"/>
            <a:ext cx="302433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5048" y="974067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3445752" y="9740670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3F6F9A9-077D-428B-A335-D8DE0576319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679921" y="373975"/>
            <a:ext cx="6447855" cy="1046440"/>
            <a:chOff x="4319464" y="349463"/>
            <a:chExt cx="6447855" cy="1046440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464" y="392560"/>
              <a:ext cx="975247" cy="65247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 userDrawn="1"/>
          </p:nvSpPr>
          <p:spPr>
            <a:xfrm>
              <a:off x="5294711" y="349463"/>
              <a:ext cx="547260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100" b="0" dirty="0" err="1" smtClean="0">
                  <a:solidFill>
                    <a:srgbClr val="58585A"/>
                  </a:solidFill>
                  <a:latin typeface="Arial Narrow"/>
                  <a:cs typeface="Arial Narrow"/>
                </a:rPr>
                <a:t>Connecting</a:t>
              </a:r>
              <a:r>
                <a:rPr lang="de-DE" sz="2100" b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Europe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Facility</a:t>
              </a:r>
            </a:p>
            <a:p>
              <a:pPr>
                <a:lnSpc>
                  <a:spcPct val="100000"/>
                </a:lnSpc>
              </a:pPr>
              <a:r>
                <a:rPr lang="de-DE" sz="2100" b="1" kern="1200" baseline="0" dirty="0" smtClean="0">
                  <a:solidFill>
                    <a:srgbClr val="0069A1"/>
                  </a:solidFill>
                  <a:latin typeface="+mn-lt"/>
                  <a:ea typeface="+mn-ea"/>
                  <a:cs typeface="Arial Narrow"/>
                </a:rPr>
                <a:t>TREATS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(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TRans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-European 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AuThentication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Services)</a:t>
              </a:r>
            </a:p>
            <a:p>
              <a:pPr>
                <a:lnSpc>
                  <a:spcPct val="100000"/>
                </a:lnSpc>
              </a:pPr>
              <a:r>
                <a:rPr lang="de-DE" sz="1800" b="0" kern="1200" baseline="0" dirty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Project-</a:t>
              </a:r>
              <a:r>
                <a:rPr lang="de-DE" sz="1800" b="0" kern="1200" baseline="0" dirty="0" err="1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No</a:t>
              </a:r>
              <a:r>
                <a:rPr lang="de-DE" sz="1800" b="0" kern="1200" baseline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:  2015-DE-IA-0065 </a:t>
              </a:r>
              <a:endParaRPr lang="de-DE" sz="1800" b="0" kern="1200" baseline="0" dirty="0" smtClean="0">
                <a:solidFill>
                  <a:srgbClr val="58585A"/>
                </a:solidFill>
                <a:latin typeface="+mn-lt"/>
                <a:ea typeface="+mn-ea"/>
                <a:cs typeface="Arial Narrow"/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44" y="233737"/>
            <a:ext cx="3698528" cy="10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"/>
          <p:cNvSpPr>
            <a:spLocks noGrp="1"/>
          </p:cNvSpPr>
          <p:nvPr>
            <p:ph type="body" idx="1"/>
          </p:nvPr>
        </p:nvSpPr>
        <p:spPr>
          <a:xfrm>
            <a:off x="1330753" y="3344887"/>
            <a:ext cx="15841760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itelplatzhalter 2"/>
          <p:cNvSpPr>
            <a:spLocks noGrp="1"/>
          </p:cNvSpPr>
          <p:nvPr>
            <p:ph type="title"/>
          </p:nvPr>
        </p:nvSpPr>
        <p:spPr>
          <a:xfrm>
            <a:off x="1318878" y="2048401"/>
            <a:ext cx="15773400" cy="1008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2"/>
          </p:nvPr>
        </p:nvSpPr>
        <p:spPr>
          <a:xfrm>
            <a:off x="7631832" y="9740670"/>
            <a:ext cx="302433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1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5048" y="974067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20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3445752" y="9740670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3F6F9A9-077D-428B-A335-D8DE0576319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679921" y="373975"/>
            <a:ext cx="6447855" cy="1015663"/>
            <a:chOff x="4319464" y="349463"/>
            <a:chExt cx="6447855" cy="1015663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464" y="392560"/>
              <a:ext cx="975247" cy="65247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 userDrawn="1"/>
          </p:nvSpPr>
          <p:spPr>
            <a:xfrm>
              <a:off x="5294711" y="349463"/>
              <a:ext cx="5472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100" b="0" dirty="0" err="1" smtClean="0">
                  <a:solidFill>
                    <a:srgbClr val="58585A"/>
                  </a:solidFill>
                  <a:latin typeface="Arial Narrow"/>
                  <a:cs typeface="Arial Narrow"/>
                </a:rPr>
                <a:t>Connecting</a:t>
              </a:r>
              <a:r>
                <a:rPr lang="de-DE" sz="2100" b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Europe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Arial Narrow"/>
                  <a:cs typeface="Arial Narrow"/>
                </a:rPr>
                <a:t> Facility</a:t>
              </a:r>
            </a:p>
            <a:p>
              <a:pPr>
                <a:lnSpc>
                  <a:spcPct val="100000"/>
                </a:lnSpc>
              </a:pPr>
              <a:r>
                <a:rPr lang="de-DE" sz="2100" b="1" kern="1200" baseline="0" dirty="0" smtClean="0">
                  <a:solidFill>
                    <a:srgbClr val="0069A1"/>
                  </a:solidFill>
                  <a:latin typeface="Arial Narrow"/>
                  <a:ea typeface="+mn-ea"/>
                  <a:cs typeface="Arial Narrow"/>
                </a:rPr>
                <a:t>TREATS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(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TRans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-European </a:t>
              </a:r>
              <a:r>
                <a:rPr lang="de-DE" sz="2100" b="0" baseline="0" dirty="0" err="1" smtClean="0">
                  <a:solidFill>
                    <a:srgbClr val="58585A"/>
                  </a:solidFill>
                  <a:latin typeface="+mn-lt"/>
                  <a:cs typeface="Arial Narrow"/>
                </a:rPr>
                <a:t>AuThentication</a:t>
              </a:r>
              <a:r>
                <a:rPr lang="de-DE" sz="2100" b="0" baseline="0" dirty="0" smtClean="0">
                  <a:solidFill>
                    <a:srgbClr val="58585A"/>
                  </a:solidFill>
                  <a:latin typeface="+mn-lt"/>
                  <a:cs typeface="Arial Narrow"/>
                </a:rPr>
                <a:t> Services)</a:t>
              </a:r>
              <a:endParaRPr lang="de-DE" sz="2100" b="0" baseline="0" dirty="0" smtClean="0">
                <a:solidFill>
                  <a:srgbClr val="58585A"/>
                </a:solidFill>
                <a:latin typeface="Arial Narrow"/>
                <a:cs typeface="Arial Narrow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kern="1200" baseline="0" dirty="0" smtClean="0">
                  <a:solidFill>
                    <a:srgbClr val="58585A"/>
                  </a:solidFill>
                  <a:latin typeface="Arial Narrow"/>
                  <a:ea typeface="+mn-ea"/>
                  <a:cs typeface="Arial Narrow"/>
                </a:rPr>
                <a:t>Project-</a:t>
              </a:r>
              <a:r>
                <a:rPr lang="de-DE" sz="1800" b="0" kern="1200" baseline="0" dirty="0" err="1" smtClean="0">
                  <a:solidFill>
                    <a:srgbClr val="58585A"/>
                  </a:solidFill>
                  <a:latin typeface="Arial Narrow"/>
                  <a:ea typeface="+mn-ea"/>
                  <a:cs typeface="Arial Narrow"/>
                </a:rPr>
                <a:t>No</a:t>
              </a:r>
              <a:r>
                <a:rPr lang="de-DE" sz="1800" b="0" kern="1200" baseline="0" dirty="0" smtClean="0">
                  <a:solidFill>
                    <a:srgbClr val="58585A"/>
                  </a:solidFill>
                  <a:latin typeface="Arial Narrow"/>
                  <a:ea typeface="+mn-ea"/>
                  <a:cs typeface="Arial Narrow"/>
                </a:rPr>
                <a:t>:  </a:t>
              </a:r>
              <a:r>
                <a:rPr lang="de-DE" sz="1800" b="0" kern="1200" baseline="0" dirty="0" smtClean="0">
                  <a:solidFill>
                    <a:srgbClr val="58585A"/>
                  </a:solidFill>
                  <a:latin typeface="+mn-lt"/>
                  <a:ea typeface="+mn-ea"/>
                  <a:cs typeface="Arial Narrow"/>
                </a:rPr>
                <a:t>2015-DE-IA-0065 </a:t>
              </a:r>
              <a:endParaRPr lang="de-DE" sz="1800" b="0" kern="1200" baseline="0" dirty="0" smtClean="0">
                <a:solidFill>
                  <a:srgbClr val="58585A"/>
                </a:solidFill>
                <a:latin typeface="Arial Narrow"/>
                <a:ea typeface="+mn-ea"/>
                <a:cs typeface="Arial Narrow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44" y="233737"/>
            <a:ext cx="3698528" cy="1019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8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07085" rtl="0" eaLnBrk="1" latinLnBrk="0" hangingPunct="1">
        <a:spcBef>
          <a:spcPct val="0"/>
        </a:spcBef>
        <a:buNone/>
        <a:defRPr sz="4400" kern="1200">
          <a:solidFill>
            <a:srgbClr val="0069A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680314" indent="-680314" algn="l" defTabSz="90708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58585A"/>
          </a:solidFill>
          <a:latin typeface="Arial Narrow" panose="020B0606020202030204" pitchFamily="34" charset="0"/>
          <a:ea typeface="+mn-ea"/>
          <a:cs typeface="+mn-cs"/>
        </a:defRPr>
      </a:lvl1pPr>
      <a:lvl2pPr marL="1474013" indent="-566928" algn="l" defTabSz="90708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58585A"/>
          </a:solidFill>
          <a:latin typeface="Arial Narrow" panose="020B0606020202030204" pitchFamily="34" charset="0"/>
          <a:ea typeface="+mn-ea"/>
          <a:cs typeface="+mn-cs"/>
        </a:defRPr>
      </a:lvl2pPr>
      <a:lvl3pPr marL="2267712" indent="-453542" algn="l" defTabSz="90708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58585A"/>
          </a:solidFill>
          <a:latin typeface="Arial Narrow" panose="020B0606020202030204" pitchFamily="34" charset="0"/>
          <a:ea typeface="+mn-ea"/>
          <a:cs typeface="+mn-cs"/>
        </a:defRPr>
      </a:lvl3pPr>
      <a:lvl4pPr marL="3174797" indent="-453542" algn="l" defTabSz="90708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58585A"/>
          </a:solidFill>
          <a:latin typeface="Arial Narrow" panose="020B0606020202030204" pitchFamily="34" charset="0"/>
          <a:ea typeface="+mn-ea"/>
          <a:cs typeface="+mn-cs"/>
        </a:defRPr>
      </a:lvl4pPr>
      <a:lvl5pPr marL="4081882" indent="-453542" algn="l" defTabSz="90708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58585A"/>
          </a:solidFill>
          <a:latin typeface="Arial Narrow" panose="020B0606020202030204" pitchFamily="34" charset="0"/>
          <a:ea typeface="+mn-ea"/>
          <a:cs typeface="+mn-cs"/>
        </a:defRPr>
      </a:lvl5pPr>
      <a:lvl6pPr marL="4988966" indent="-453542" algn="l" defTabSz="90708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896051" indent="-453542" algn="l" defTabSz="90708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03136" indent="-453542" algn="l" defTabSz="90708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10221" indent="-453542" algn="l" defTabSz="90708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7085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170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21254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8339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35424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42509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49594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56678" algn="l" defTabSz="90708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dirty="0" err="1" smtClean="0"/>
              <a:t>eIDAS</a:t>
            </a:r>
            <a:r>
              <a:rPr lang="de-DE" dirty="0" smtClean="0"/>
              <a:t> für Gewerbeanmeldungen</a:t>
            </a:r>
            <a:br>
              <a:rPr lang="de-DE" dirty="0" smtClean="0"/>
            </a:br>
            <a:r>
              <a:rPr lang="de-DE" sz="3600" dirty="0" smtClean="0"/>
              <a:t>Beitrag der SIXFORM GmbH zum Projekt TREATS</a:t>
            </a:r>
            <a:br>
              <a:rPr lang="de-DE" sz="3600" dirty="0" smtClean="0"/>
            </a:br>
            <a:r>
              <a:rPr lang="de-DE" sz="3600" dirty="0" smtClean="0"/>
              <a:t>Rudolf Philipeit (SiXFORM)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504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38471"/>
              </p:ext>
            </p:extLst>
          </p:nvPr>
        </p:nvGraphicFramePr>
        <p:xfrm>
          <a:off x="4247456" y="3416895"/>
          <a:ext cx="10225136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i="0" u="none" dirty="0" smtClean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Was ist SiXFORM ?</a:t>
                      </a:r>
                    </a:p>
                  </a:txBody>
                  <a:tcPr marL="0" marR="0" marT="0" marB="93629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55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i="0" u="none" dirty="0" smtClean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Welchen Beitrag leistet SiXFORM im Projekt TREATS ?</a:t>
                      </a:r>
                      <a:endParaRPr lang="de-DE" sz="3200" b="0" i="0" u="none" baseline="0" dirty="0" smtClean="0">
                        <a:solidFill>
                          <a:srgbClr val="58585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93629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55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55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i="0" u="none" baseline="0" dirty="0" smtClean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Wie sehen die Architektur und das Zusammenspiel aus ?</a:t>
                      </a:r>
                    </a:p>
                  </a:txBody>
                  <a:tcPr marL="0" marR="0" marT="0" marB="93629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55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55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7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Was ist SiXFORM 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SiXFORM* ist </a:t>
            </a:r>
            <a:r>
              <a:rPr lang="de-DE" sz="3200" dirty="0"/>
              <a:t>ein intelligenter und </a:t>
            </a:r>
            <a:r>
              <a:rPr lang="de-DE" sz="3200" dirty="0" smtClean="0"/>
              <a:t>auf aktuellen </a:t>
            </a:r>
            <a:r>
              <a:rPr lang="de-DE" sz="3200" dirty="0"/>
              <a:t>Standards </a:t>
            </a:r>
            <a:r>
              <a:rPr lang="de-DE" sz="3200" dirty="0" smtClean="0"/>
              <a:t>beruhender </a:t>
            </a:r>
            <a:br>
              <a:rPr lang="de-DE" sz="3200" dirty="0" smtClean="0"/>
            </a:br>
            <a:r>
              <a:rPr lang="de-DE" sz="3200" dirty="0" smtClean="0"/>
              <a:t>Daten-</a:t>
            </a:r>
            <a:r>
              <a:rPr lang="de-DE" sz="3200" dirty="0"/>
              <a:t>/Formularcontainer </a:t>
            </a:r>
            <a:r>
              <a:rPr lang="de-DE" sz="3200" dirty="0" smtClean="0"/>
              <a:t>(PDF) für medienbruchfreie Prozessketten.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Derzeit: </a:t>
            </a:r>
            <a:r>
              <a:rPr lang="de-DE" sz="3200" dirty="0" smtClean="0"/>
              <a:t>ca. 40 digitale </a:t>
            </a:r>
            <a:r>
              <a:rPr lang="de-DE" sz="3200" dirty="0"/>
              <a:t>Formulare </a:t>
            </a:r>
            <a:r>
              <a:rPr lang="de-DE" sz="3200" dirty="0" smtClean="0"/>
              <a:t>mit </a:t>
            </a:r>
            <a:r>
              <a:rPr lang="de-DE" sz="3200" dirty="0" err="1" smtClean="0"/>
              <a:t>eID</a:t>
            </a:r>
            <a:r>
              <a:rPr lang="de-DE" sz="3200" dirty="0" smtClean="0"/>
              <a:t>-Integration aus </a:t>
            </a:r>
            <a:r>
              <a:rPr lang="de-DE" sz="3200" dirty="0"/>
              <a:t>der öffentlichen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Verwaltung zur einfacheren Antragsstellung und Antragsbearbeitung.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Produkt und Unternehmen </a:t>
            </a:r>
            <a:r>
              <a:rPr lang="de-DE" sz="3200" dirty="0" smtClean="0"/>
              <a:t>zugleich.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Das Unternehmen SiXFORM wurde 2010 als Spin-Off der Deutschen Telekom gegründet. </a:t>
            </a:r>
            <a:br>
              <a:rPr lang="de-DE" sz="3200" dirty="0" smtClean="0"/>
            </a:br>
            <a:r>
              <a:rPr lang="de-DE" sz="3200" dirty="0" smtClean="0"/>
              <a:t>Die Deutsche Telekom ist seither Patentgeber, Betreiber des </a:t>
            </a:r>
            <a:r>
              <a:rPr lang="de-DE" sz="3200" dirty="0" err="1" smtClean="0"/>
              <a:t>eID</a:t>
            </a:r>
            <a:r>
              <a:rPr lang="de-DE" sz="3200" dirty="0" smtClean="0"/>
              <a:t>-Service und Vertriebspartner.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Adobe ist mit der PDF-Technologie der zweite wichtige Partner für SiXFORM.</a:t>
            </a:r>
            <a:endParaRPr lang="de-DE" sz="32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2" descr="C:\Users\Ruphi\AppData\Local\Microsoft\Windows\Temporary Internet Files\Content.Outlook\LEIQH6OV\Sie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560" y="1984350"/>
            <a:ext cx="2999449" cy="29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3445752" y="9184567"/>
            <a:ext cx="4091940" cy="351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1905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*SiXFORM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: Signierbare intelligente XML- Formulare</a:t>
            </a:r>
            <a:endParaRPr lang="de-DE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Welchen Beitrag leistet SiXFORM im Projekt TREATS 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Als Mitglied des TREATS-Konsortiums bringt die SiXFORM GmbH die SiXFORM-Formularlösung (SiXFORM = Signierbare intelligente XML-Formulare), als eine any2any-Anwendung für kommunale Verwaltungsprozesse ein. </a:t>
            </a:r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Beispielhaft </a:t>
            </a:r>
            <a:r>
              <a:rPr lang="de-DE" sz="3200" dirty="0"/>
              <a:t>wurde für das TREATS-Projekt die länderübergreifende </a:t>
            </a:r>
            <a:r>
              <a:rPr lang="de-DE" sz="3200" dirty="0" smtClean="0"/>
              <a:t>An-, Ab- </a:t>
            </a:r>
            <a:r>
              <a:rPr lang="de-DE" sz="3200" dirty="0"/>
              <a:t>und Ummeldung von Gewerben aufgegriffen. Grundsätzlich werden damit die Möglichkeiten der grenzüberschreitenden Identifizierung und Authentifizierung über die </a:t>
            </a:r>
            <a:r>
              <a:rPr lang="de-DE" sz="3200" dirty="0" err="1"/>
              <a:t>eID</a:t>
            </a:r>
            <a:r>
              <a:rPr lang="de-DE" sz="3200" dirty="0"/>
              <a:t>-Server-Lösungen der </a:t>
            </a:r>
            <a:r>
              <a:rPr lang="de-DE" sz="3200" dirty="0" err="1"/>
              <a:t>Konsortiumsmitglieder</a:t>
            </a:r>
            <a:r>
              <a:rPr lang="de-DE" sz="3200" dirty="0"/>
              <a:t> in PDF-Formulare integriert.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9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 sehen die Architektur und das Zusammenspiel aus 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Bei der SiXFORM-</a:t>
            </a:r>
            <a:r>
              <a:rPr lang="de-DE" sz="3200" dirty="0" err="1"/>
              <a:t>Diensteplattform</a:t>
            </a:r>
            <a:r>
              <a:rPr lang="de-DE" sz="3200" dirty="0"/>
              <a:t> handelt es sich um eine digitale Infrastruktur mit universellen Datencontainern nach dem </a:t>
            </a:r>
            <a:r>
              <a:rPr lang="de-DE" sz="3200" dirty="0" err="1" smtClean="0"/>
              <a:t>Blockchain</a:t>
            </a:r>
            <a:r>
              <a:rPr lang="de-DE" sz="3200" dirty="0" smtClean="0"/>
              <a:t>-Prinzip. </a:t>
            </a:r>
          </a:p>
          <a:p>
            <a:pPr marL="901700" lvl="1" indent="-457200" algn="l">
              <a:buFont typeface="Arial" panose="020B0604020202020204" pitchFamily="34" charset="0"/>
              <a:buChar char="•"/>
            </a:pPr>
            <a:r>
              <a:rPr lang="de-DE" sz="2600" dirty="0"/>
              <a:t>Hinter </a:t>
            </a:r>
            <a:r>
              <a:rPr lang="de-DE" sz="2600" dirty="0" err="1"/>
              <a:t>Blockchain</a:t>
            </a:r>
            <a:r>
              <a:rPr lang="de-DE" sz="2600" dirty="0"/>
              <a:t> verbirgt sich bei SiXFORM eine Kette von </a:t>
            </a:r>
            <a:r>
              <a:rPr lang="de-DE" sz="2600" dirty="0" smtClean="0"/>
              <a:t>PDF-Datencontainern</a:t>
            </a:r>
            <a:r>
              <a:rPr lang="de-DE" sz="2600" dirty="0"/>
              <a:t>, die über alle </a:t>
            </a:r>
            <a:r>
              <a:rPr lang="de-DE" sz="2600" dirty="0" smtClean="0"/>
              <a:t>zu einem </a:t>
            </a:r>
            <a:r>
              <a:rPr lang="de-DE" sz="2600" dirty="0"/>
              <a:t>Vorgang gehörenden Vorgangsteilnehmern und deren Rechnern verteilt liegt. </a:t>
            </a:r>
            <a:endParaRPr lang="de-DE" sz="2600" dirty="0" smtClean="0"/>
          </a:p>
          <a:p>
            <a:pPr marL="901700" lvl="1" indent="-457200" algn="l">
              <a:buFont typeface="Arial" panose="020B0604020202020204" pitchFamily="34" charset="0"/>
              <a:buChar char="•"/>
            </a:pPr>
            <a:r>
              <a:rPr lang="de-DE" sz="2600" dirty="0" smtClean="0"/>
              <a:t>Jedes </a:t>
            </a:r>
            <a:r>
              <a:rPr lang="de-DE" sz="2600" dirty="0"/>
              <a:t>Glied der Kette baut auf seinem Vorgänger auf. Dadurch ist das Gesamtsystem sicher vor Manipulationen. Eine Information kann im Nachhinein nicht geändert werden, ohne die gesamte Kette zu verändern.</a:t>
            </a:r>
            <a:endParaRPr lang="de-DE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Die </a:t>
            </a:r>
            <a:r>
              <a:rPr lang="de-DE" sz="3200" dirty="0"/>
              <a:t>Architektur der </a:t>
            </a:r>
            <a:r>
              <a:rPr lang="de-DE" sz="3200" dirty="0" err="1"/>
              <a:t>Diensteplattform</a:t>
            </a:r>
            <a:r>
              <a:rPr lang="de-DE" sz="3200" dirty="0"/>
              <a:t> </a:t>
            </a:r>
            <a:r>
              <a:rPr lang="de-DE" sz="3200" dirty="0" smtClean="0"/>
              <a:t>ist konsequent </a:t>
            </a:r>
            <a:r>
              <a:rPr lang="de-DE" sz="3200" dirty="0"/>
              <a:t>auf die Anforderungen von föderalen </a:t>
            </a:r>
            <a:r>
              <a:rPr lang="de-DE" sz="3200" dirty="0" smtClean="0"/>
              <a:t>Organisationsprinzipien ausgerichtet (intelligente Vernetzung der dezentralisierten Systemwelten).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Das </a:t>
            </a:r>
            <a:r>
              <a:rPr lang="de-DE" sz="3200" dirty="0"/>
              <a:t>Geschäftsmodell </a:t>
            </a:r>
            <a:r>
              <a:rPr lang="de-DE" sz="3200" dirty="0" smtClean="0"/>
              <a:t>ist an </a:t>
            </a:r>
            <a:r>
              <a:rPr lang="de-DE" sz="3200" dirty="0"/>
              <a:t>die Belange von </a:t>
            </a:r>
            <a:r>
              <a:rPr lang="de-DE" sz="3200" dirty="0" err="1"/>
              <a:t>Konnexität</a:t>
            </a:r>
            <a:r>
              <a:rPr lang="de-DE" sz="3200" dirty="0"/>
              <a:t> angepasst.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4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sehen die Architektur und das Zusammenspiel aus 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50742" y="3239601"/>
            <a:ext cx="15172010" cy="6243674"/>
          </a:xfrm>
          <a:prstGeom prst="rect">
            <a:avLst/>
          </a:prstGeom>
          <a:solidFill>
            <a:srgbClr val="FFFFFF">
              <a:alpha val="79999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lIns="54000" tIns="54000" rIns="54000" bIns="54000" anchor="ctr"/>
          <a:lstStyle/>
          <a:p>
            <a:pPr eaLnBrk="0" hangingPunct="0">
              <a:spcAft>
                <a:spcPct val="30000"/>
              </a:spcAft>
              <a:buClr>
                <a:schemeClr val="tx1"/>
              </a:buClr>
              <a:buSzPct val="65000"/>
              <a:buFontTx/>
              <a:buChar char="•"/>
            </a:pPr>
            <a:endParaRPr lang="de-DE" sz="1600"/>
          </a:p>
        </p:txBody>
      </p:sp>
      <p:cxnSp>
        <p:nvCxnSpPr>
          <p:cNvPr id="15" name="Gerade Verbindung 14"/>
          <p:cNvCxnSpPr/>
          <p:nvPr/>
        </p:nvCxnSpPr>
        <p:spPr>
          <a:xfrm>
            <a:off x="1750964" y="6035759"/>
            <a:ext cx="14371013" cy="0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ieren 56"/>
          <p:cNvGrpSpPr/>
          <p:nvPr/>
        </p:nvGrpSpPr>
        <p:grpSpPr>
          <a:xfrm>
            <a:off x="4848680" y="6860228"/>
            <a:ext cx="2954005" cy="1237186"/>
            <a:chOff x="4848680" y="6860228"/>
            <a:chExt cx="2954005" cy="1237186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4848680" y="7364886"/>
              <a:ext cx="2954005" cy="0"/>
            </a:xfrm>
            <a:prstGeom prst="line">
              <a:avLst/>
            </a:prstGeom>
            <a:noFill/>
            <a:ln w="101600">
              <a:solidFill>
                <a:srgbClr val="B7200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pic>
          <p:nvPicPr>
            <p:cNvPr id="13" name="Grafik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552" y="6860228"/>
              <a:ext cx="1393676" cy="69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5343584" y="7495917"/>
              <a:ext cx="1856200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/>
                <a:t>verschlüsselter</a:t>
              </a:r>
            </a:p>
            <a:p>
              <a:pPr eaLnBrk="0" hangingPunct="0"/>
              <a:r>
                <a:rPr lang="de-DE" sz="1600" b="1" dirty="0" smtClean="0"/>
                <a:t>Transport (E-Mail)</a:t>
              </a:r>
              <a:endParaRPr lang="de-DE" sz="1600" b="1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658789" y="3240106"/>
            <a:ext cx="7852133" cy="2157959"/>
            <a:chOff x="8658789" y="3240106"/>
            <a:chExt cx="7852133" cy="2157959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303487" y="3442351"/>
              <a:ext cx="6207435" cy="195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2400" b="1" dirty="0" smtClean="0"/>
                <a:t>SiXFORM-</a:t>
              </a:r>
              <a:r>
                <a:rPr lang="de-DE" sz="2400" b="1" dirty="0" err="1" smtClean="0"/>
                <a:t>Diensteplattform</a:t>
              </a:r>
              <a:r>
                <a:rPr lang="de-DE" sz="2400" b="1" dirty="0" smtClean="0"/>
                <a:t>:</a:t>
              </a:r>
            </a:p>
            <a:p>
              <a:pPr marL="285750" indent="-285750" eaLnBrk="0" hangingPunct="0">
                <a:buFontTx/>
                <a:buChar char="-"/>
              </a:pPr>
              <a:r>
                <a:rPr lang="de-DE" sz="1600" b="1" dirty="0" smtClean="0"/>
                <a:t>stellt Formulare bereit </a:t>
              </a:r>
            </a:p>
            <a:p>
              <a:pPr marL="285750" indent="-285750" eaLnBrk="0" hangingPunct="0">
                <a:buFontTx/>
                <a:buChar char="-"/>
              </a:pPr>
              <a:r>
                <a:rPr lang="de-DE" sz="1600" b="1" dirty="0" smtClean="0"/>
                <a:t>organisiert und dokumentiert Statusinformationen </a:t>
              </a:r>
              <a:br>
                <a:rPr lang="de-DE" sz="1600" b="1" dirty="0" smtClean="0"/>
              </a:br>
              <a:r>
                <a:rPr lang="de-DE" sz="1600" b="1" dirty="0" smtClean="0"/>
                <a:t>für alle (PDF-)Kopien zu einem Vorgang.</a:t>
              </a:r>
            </a:p>
            <a:p>
              <a:pPr marL="285750" indent="-285750" eaLnBrk="0" hangingPunct="0">
                <a:buFontTx/>
                <a:buChar char="-"/>
              </a:pPr>
              <a:r>
                <a:rPr lang="de-DE" sz="1600" b="1" dirty="0"/>
                <a:t>Identitätsdatenmanagement und </a:t>
              </a:r>
              <a:r>
                <a:rPr lang="de-DE" sz="1600" b="1" dirty="0" smtClean="0"/>
                <a:t>Identitätscheck</a:t>
              </a:r>
            </a:p>
            <a:p>
              <a:pPr eaLnBrk="0" hangingPunct="0"/>
              <a:r>
                <a:rPr lang="de-DE" sz="1600" b="1" dirty="0">
                  <a:solidFill>
                    <a:srgbClr val="B7200E"/>
                  </a:solidFill>
                </a:rPr>
                <a:t>keine personenbezogenen Daten beim Dienstleister SiXFORM!</a:t>
              </a:r>
              <a:br>
                <a:rPr lang="de-DE" sz="1600" b="1" dirty="0">
                  <a:solidFill>
                    <a:srgbClr val="B7200E"/>
                  </a:solidFill>
                </a:rPr>
              </a:br>
              <a:r>
                <a:rPr lang="de-DE" sz="1600" b="1" dirty="0">
                  <a:solidFill>
                    <a:srgbClr val="B7200E"/>
                  </a:solidFill>
                </a:rPr>
                <a:t>      Jeder Vorgangsteilnehmer behält eigene Datenhoheit!</a:t>
              </a:r>
            </a:p>
          </p:txBody>
        </p:sp>
        <p:pic>
          <p:nvPicPr>
            <p:cNvPr id="22" name="Picture 30" descr="C:\Users\Ruphi\AppData\Local\Microsoft\Windows\Temporary Internet Files\Content.IE5\1DX2YH9V\MC90043264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789" y="3240106"/>
              <a:ext cx="2034850" cy="20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ieren 46"/>
          <p:cNvGrpSpPr/>
          <p:nvPr/>
        </p:nvGrpSpPr>
        <p:grpSpPr>
          <a:xfrm>
            <a:off x="3983107" y="5029376"/>
            <a:ext cx="5074944" cy="2335510"/>
            <a:chOff x="3983107" y="5029376"/>
            <a:chExt cx="5074944" cy="2335510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3983107" y="5029376"/>
              <a:ext cx="5074944" cy="23355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 rot="20122187">
              <a:off x="5412548" y="5606952"/>
              <a:ext cx="3375975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Initialisierung, Statusinformation </a:t>
              </a:r>
            </a:p>
            <a:p>
              <a:pPr eaLnBrk="0" hangingPunct="0"/>
              <a:r>
                <a:rPr lang="de-DE" sz="1600" b="1" dirty="0" smtClean="0"/>
                <a:t>und Identitätsdatenmanagement</a:t>
              </a:r>
              <a:endParaRPr lang="de-DE" sz="1600" b="1" dirty="0"/>
            </a:p>
          </p:txBody>
        </p:sp>
      </p:grpSp>
      <p:cxnSp>
        <p:nvCxnSpPr>
          <p:cNvPr id="31" name="Gerade Verbindung 30"/>
          <p:cNvCxnSpPr/>
          <p:nvPr/>
        </p:nvCxnSpPr>
        <p:spPr>
          <a:xfrm>
            <a:off x="7847856" y="6168019"/>
            <a:ext cx="0" cy="1996305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0817767" y="6127172"/>
            <a:ext cx="0" cy="2037153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3752512" y="6121124"/>
            <a:ext cx="0" cy="2043200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/>
        </p:nvGrpSpPr>
        <p:grpSpPr>
          <a:xfrm>
            <a:off x="4516862" y="3182245"/>
            <a:ext cx="4388184" cy="2034850"/>
            <a:chOff x="4516862" y="3182245"/>
            <a:chExt cx="4388184" cy="2034850"/>
          </a:xfrm>
        </p:grpSpPr>
        <p:pic>
          <p:nvPicPr>
            <p:cNvPr id="23" name="Picture 32" descr="\\RUDAMANISERVER\SiXFORM\NeuerPersonalausweis\CI_CD\Logo_RG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348" y="3805885"/>
              <a:ext cx="556880" cy="556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uppieren 50"/>
            <p:cNvGrpSpPr/>
            <p:nvPr/>
          </p:nvGrpSpPr>
          <p:grpSpPr>
            <a:xfrm>
              <a:off x="4516862" y="3182245"/>
              <a:ext cx="4388184" cy="2034850"/>
              <a:chOff x="4516862" y="3182245"/>
              <a:chExt cx="4388184" cy="2034850"/>
            </a:xfrm>
          </p:grpSpPr>
          <p:pic>
            <p:nvPicPr>
              <p:cNvPr id="39" name="Picture 30" descr="C:\Users\Ruphi\AppData\Local\Microsoft\Windows\Temporary Internet Files\Content.IE5\1DX2YH9V\MC900432647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862" y="3182245"/>
                <a:ext cx="2034850" cy="2034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0" name="Gruppieren 49"/>
              <p:cNvGrpSpPr/>
              <p:nvPr/>
            </p:nvGrpSpPr>
            <p:grpSpPr>
              <a:xfrm>
                <a:off x="6119664" y="3416895"/>
                <a:ext cx="2785382" cy="355276"/>
                <a:chOff x="6119664" y="3416895"/>
                <a:chExt cx="2785382" cy="355276"/>
              </a:xfrm>
            </p:grpSpPr>
            <p:sp>
              <p:nvSpPr>
                <p:cNvPr id="3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119664" y="3704927"/>
                  <a:ext cx="2785382" cy="78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54000" tIns="54000" rIns="54000" bIns="54000" anchor="ctr"/>
                <a:lstStyle/>
                <a:p>
                  <a:endParaRPr lang="de-DE" sz="1600"/>
                </a:p>
              </p:txBody>
            </p:sp>
            <p:sp>
              <p:nvSpPr>
                <p:cNvPr id="4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245090" y="3416895"/>
                  <a:ext cx="2413699" cy="355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4000" tIns="54000" rIns="54000" bIns="540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r>
                    <a:rPr lang="de-DE" sz="1600" b="1" dirty="0" smtClean="0"/>
                    <a:t>Anbindung </a:t>
                  </a:r>
                  <a:r>
                    <a:rPr lang="de-DE" sz="1600" b="1" dirty="0" err="1" smtClean="0"/>
                    <a:t>eID</a:t>
                  </a:r>
                  <a:r>
                    <a:rPr lang="de-DE" sz="1600" b="1" dirty="0" smtClean="0"/>
                    <a:t>-Service</a:t>
                  </a:r>
                  <a:endParaRPr lang="de-DE" sz="1600" b="1" dirty="0">
                    <a:solidFill>
                      <a:srgbClr val="B7200E"/>
                    </a:solidFill>
                  </a:endParaRPr>
                </a:p>
              </p:txBody>
            </p:sp>
          </p:grpSp>
        </p:grpSp>
      </p:grpSp>
      <p:grpSp>
        <p:nvGrpSpPr>
          <p:cNvPr id="53" name="Gruppieren 52"/>
          <p:cNvGrpSpPr/>
          <p:nvPr/>
        </p:nvGrpSpPr>
        <p:grpSpPr>
          <a:xfrm>
            <a:off x="1583160" y="3240106"/>
            <a:ext cx="3600400" cy="2034850"/>
            <a:chOff x="1583160" y="3240106"/>
            <a:chExt cx="3600400" cy="2034850"/>
          </a:xfrm>
        </p:grpSpPr>
        <p:pic>
          <p:nvPicPr>
            <p:cNvPr id="37" name="Picture 30" descr="C:\Users\Ruphi\AppData\Local\Microsoft\Windows\Temporary Internet Files\Content.IE5\1DX2YH9V\MC90043264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3240106"/>
              <a:ext cx="2034850" cy="20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uppieren 51"/>
            <p:cNvGrpSpPr/>
            <p:nvPr/>
          </p:nvGrpSpPr>
          <p:grpSpPr>
            <a:xfrm>
              <a:off x="3166347" y="3379247"/>
              <a:ext cx="2017213" cy="355276"/>
              <a:chOff x="3166347" y="3379247"/>
              <a:chExt cx="2017213" cy="355276"/>
            </a:xfrm>
          </p:grpSpPr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3166347" y="3379247"/>
                <a:ext cx="2017213" cy="355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1600" b="1" dirty="0" smtClean="0"/>
                  <a:t>Übermittlung </a:t>
                </a:r>
                <a:r>
                  <a:rPr lang="de-DE" sz="1600" b="1" dirty="0" err="1" smtClean="0"/>
                  <a:t>eID</a:t>
                </a:r>
                <a:endParaRPr lang="de-DE" sz="1600" b="1" dirty="0">
                  <a:solidFill>
                    <a:srgbClr val="B7200E"/>
                  </a:solidFill>
                </a:endParaRPr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 flipV="1">
                <a:off x="3169776" y="3734523"/>
                <a:ext cx="16789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54000" tIns="54000" rIns="54000" bIns="54000" anchor="ctr"/>
              <a:lstStyle/>
              <a:p>
                <a:endParaRPr lang="de-DE" sz="1600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1349321" y="3398216"/>
            <a:ext cx="3977322" cy="6003111"/>
            <a:chOff x="1349321" y="3398216"/>
            <a:chExt cx="3977322" cy="6003111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1349321" y="5873819"/>
              <a:ext cx="3977322" cy="3527508"/>
              <a:chOff x="1349321" y="5873819"/>
              <a:chExt cx="3977322" cy="3527508"/>
            </a:xfrm>
          </p:grpSpPr>
          <p:pic>
            <p:nvPicPr>
              <p:cNvPr id="19" name="Picture 25" descr="C:\Users\Ruphi\AppData\Local\Microsoft\Windows\Temporary Internet Files\Content.IE5\IQ309H25\MC900441536[1]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49321" y="5873819"/>
                <a:ext cx="2633785" cy="2597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1529078" y="8430498"/>
                <a:ext cx="3797565" cy="970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2400" b="1" dirty="0" err="1" smtClean="0"/>
                  <a:t>AntragstellerIn</a:t>
                </a:r>
                <a:r>
                  <a:rPr lang="de-DE" sz="1600" b="1" dirty="0" smtClean="0"/>
                  <a:t> im EU-Ausland</a:t>
                </a:r>
                <a:r>
                  <a:rPr lang="de-DE" sz="1600" b="1" dirty="0"/>
                  <a:t/>
                </a:r>
                <a:br>
                  <a:rPr lang="de-DE" sz="1600" b="1" dirty="0"/>
                </a:br>
                <a:r>
                  <a:rPr lang="de-DE" sz="1600" b="1" dirty="0" smtClean="0"/>
                  <a:t>nutzt intelligentes PDF-Formular für</a:t>
                </a:r>
              </a:p>
              <a:p>
                <a:pPr eaLnBrk="0" hangingPunct="0"/>
                <a:r>
                  <a:rPr lang="de-DE" sz="1600" b="1" dirty="0"/>
                  <a:t>d</a:t>
                </a:r>
                <a:r>
                  <a:rPr lang="de-DE" sz="1600" b="1" dirty="0" smtClean="0"/>
                  <a:t>ie Gewerbemeldung</a:t>
                </a:r>
                <a:endParaRPr lang="de-DE" sz="1600" b="1" dirty="0"/>
              </a:p>
            </p:txBody>
          </p:sp>
        </p:grpSp>
        <p:grpSp>
          <p:nvGrpSpPr>
            <p:cNvPr id="48" name="Gruppieren 47"/>
            <p:cNvGrpSpPr/>
            <p:nvPr/>
          </p:nvGrpSpPr>
          <p:grpSpPr>
            <a:xfrm>
              <a:off x="4481207" y="3398216"/>
              <a:ext cx="367473" cy="4766109"/>
              <a:chOff x="4481207" y="3398216"/>
              <a:chExt cx="367473" cy="4766109"/>
            </a:xfrm>
          </p:grpSpPr>
          <p:cxnSp>
            <p:nvCxnSpPr>
              <p:cNvPr id="33" name="Gerade Verbindung 32"/>
              <p:cNvCxnSpPr/>
              <p:nvPr/>
            </p:nvCxnSpPr>
            <p:spPr>
              <a:xfrm>
                <a:off x="4848680" y="3398216"/>
                <a:ext cx="0" cy="4766109"/>
              </a:xfrm>
              <a:prstGeom prst="line">
                <a:avLst/>
              </a:prstGeom>
              <a:ln w="76200" cmpd="sng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3808103" y="4945760"/>
                <a:ext cx="1701483" cy="355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1600" b="1" dirty="0" smtClean="0"/>
                  <a:t>Landesgrenze</a:t>
                </a:r>
                <a:endParaRPr lang="de-DE" sz="1600" b="1" dirty="0"/>
              </a:p>
            </p:txBody>
          </p:sp>
        </p:grpSp>
      </p:grp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00" y="6204337"/>
            <a:ext cx="1198095" cy="1692924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54" name="Gruppieren 53"/>
          <p:cNvGrpSpPr/>
          <p:nvPr/>
        </p:nvGrpSpPr>
        <p:grpSpPr>
          <a:xfrm>
            <a:off x="2884068" y="4280991"/>
            <a:ext cx="355276" cy="2951862"/>
            <a:chOff x="2884068" y="4280991"/>
            <a:chExt cx="355276" cy="2951862"/>
          </a:xfrm>
        </p:grpSpPr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 rot="16200000">
              <a:off x="2210964" y="4954095"/>
              <a:ext cx="1701483" cy="35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Identitätsdaten</a:t>
              </a:r>
              <a:endParaRPr lang="de-DE" sz="1600" b="1" dirty="0"/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2940545" y="4497014"/>
              <a:ext cx="0" cy="27358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3455003" y="6886635"/>
            <a:ext cx="1516660" cy="964557"/>
            <a:chOff x="3455003" y="6886635"/>
            <a:chExt cx="1516660" cy="964557"/>
          </a:xfrm>
        </p:grpSpPr>
        <p:pic>
          <p:nvPicPr>
            <p:cNvPr id="56" name="Grafik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003" y="6886635"/>
              <a:ext cx="1393676" cy="69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3551352" y="7495916"/>
              <a:ext cx="1420311" cy="35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verschlüsselt</a:t>
              </a:r>
              <a:endParaRPr lang="de-DE" sz="1600" b="1" dirty="0"/>
            </a:p>
          </p:txBody>
        </p:sp>
      </p:grpSp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2" y="6157743"/>
            <a:ext cx="1198095" cy="1692924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58" name="Gruppieren 57"/>
          <p:cNvGrpSpPr/>
          <p:nvPr/>
        </p:nvGrpSpPr>
        <p:grpSpPr>
          <a:xfrm>
            <a:off x="7864438" y="5840137"/>
            <a:ext cx="3664515" cy="3584114"/>
            <a:chOff x="7864438" y="5840137"/>
            <a:chExt cx="3664515" cy="3584114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864438" y="8453422"/>
              <a:ext cx="3664515" cy="97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2400" b="1" dirty="0" err="1"/>
                <a:t>SachbearbeiterIn</a:t>
              </a:r>
              <a:r>
                <a:rPr lang="de-DE" sz="2400" b="1" dirty="0"/>
                <a:t> A </a:t>
              </a:r>
            </a:p>
            <a:p>
              <a:pPr eaLnBrk="0" hangingPunct="0"/>
              <a:r>
                <a:rPr lang="de-DE" sz="1600" b="1" dirty="0" smtClean="0"/>
                <a:t>Datenübernahme: </a:t>
              </a:r>
              <a:r>
                <a:rPr lang="de-DE" sz="1600" b="1" dirty="0" err="1" smtClean="0"/>
                <a:t>XGewerbeanzeige</a:t>
              </a:r>
              <a:endParaRPr lang="de-DE" sz="1600" b="1" dirty="0" smtClean="0"/>
            </a:p>
            <a:p>
              <a:pPr eaLnBrk="0" hangingPunct="0"/>
              <a:r>
                <a:rPr lang="de-DE" sz="1600" b="1" dirty="0" smtClean="0"/>
                <a:t>Ablage im DMS</a:t>
              </a:r>
              <a:endParaRPr lang="de-DE" sz="1600" b="1" dirty="0"/>
            </a:p>
          </p:txBody>
        </p:sp>
        <p:pic>
          <p:nvPicPr>
            <p:cNvPr id="20" name="Picture 26" descr="C:\Users\Ruphi\AppData\Local\Microsoft\Windows\Temporary Internet Files\Content.IE5\8I1RA2IN\MC900441538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240" y="5840137"/>
              <a:ext cx="2732941" cy="269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uppieren 62"/>
          <p:cNvGrpSpPr/>
          <p:nvPr/>
        </p:nvGrpSpPr>
        <p:grpSpPr>
          <a:xfrm>
            <a:off x="9156562" y="4994283"/>
            <a:ext cx="601497" cy="1892352"/>
            <a:chOff x="9156562" y="4994283"/>
            <a:chExt cx="601497" cy="1892352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 flipV="1">
              <a:off x="9457311" y="5088057"/>
              <a:ext cx="17604" cy="17985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 rot="16200000">
              <a:off x="8524338" y="5626507"/>
              <a:ext cx="1865946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Statusinformation</a:t>
              </a:r>
            </a:p>
            <a:p>
              <a:pPr eaLnBrk="0" hangingPunct="0"/>
              <a:r>
                <a:rPr lang="de-DE" sz="1600" b="1" dirty="0" smtClean="0"/>
                <a:t>Identitätscheck</a:t>
              </a:r>
              <a:endParaRPr lang="de-DE" sz="1600" b="1" dirty="0"/>
            </a:p>
          </p:txBody>
        </p:sp>
      </p:grpSp>
      <p:pic>
        <p:nvPicPr>
          <p:cNvPr id="67" name="Grafik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520" y="6035759"/>
            <a:ext cx="1198095" cy="1692924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65" name="Gruppieren 64"/>
          <p:cNvGrpSpPr/>
          <p:nvPr/>
        </p:nvGrpSpPr>
        <p:grpSpPr>
          <a:xfrm>
            <a:off x="10817767" y="5901845"/>
            <a:ext cx="5693155" cy="3540010"/>
            <a:chOff x="10817767" y="5901845"/>
            <a:chExt cx="5693155" cy="3540010"/>
          </a:xfrm>
        </p:grpSpPr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12528628" y="8471026"/>
              <a:ext cx="3664515" cy="97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2400" b="1" dirty="0" err="1"/>
                <a:t>SachbearbeiterIn</a:t>
              </a:r>
              <a:r>
                <a:rPr lang="de-DE" sz="2400" b="1" dirty="0"/>
                <a:t> B</a:t>
              </a:r>
            </a:p>
            <a:p>
              <a:pPr eaLnBrk="0" hangingPunct="0"/>
              <a:r>
                <a:rPr lang="de-DE" sz="1600" b="1" dirty="0" smtClean="0"/>
                <a:t>Datenübernahme: </a:t>
              </a:r>
              <a:r>
                <a:rPr lang="de-DE" sz="1600" b="1" dirty="0" err="1" smtClean="0"/>
                <a:t>XGewerbeanzeige</a:t>
              </a:r>
              <a:endParaRPr lang="de-DE" sz="1600" b="1" dirty="0" smtClean="0"/>
            </a:p>
            <a:p>
              <a:pPr eaLnBrk="0" hangingPunct="0"/>
              <a:r>
                <a:rPr lang="de-DE" sz="1600" b="1" dirty="0" smtClean="0"/>
                <a:t>Ablage im DMS</a:t>
              </a:r>
              <a:endParaRPr lang="de-DE" sz="1600" b="1" dirty="0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10817767" y="6886635"/>
              <a:ext cx="2927914" cy="1210779"/>
              <a:chOff x="10817767" y="6886635"/>
              <a:chExt cx="2927914" cy="1210779"/>
            </a:xfrm>
          </p:grpSpPr>
          <p:sp>
            <p:nvSpPr>
              <p:cNvPr id="11" name="Line 36"/>
              <p:cNvSpPr>
                <a:spLocks noChangeShapeType="1"/>
              </p:cNvSpPr>
              <p:nvPr/>
            </p:nvSpPr>
            <p:spPr bwMode="auto">
              <a:xfrm flipV="1">
                <a:off x="11066888" y="7364886"/>
                <a:ext cx="2678793" cy="0"/>
              </a:xfrm>
              <a:prstGeom prst="line">
                <a:avLst/>
              </a:prstGeom>
              <a:noFill/>
              <a:ln w="101600">
                <a:solidFill>
                  <a:srgbClr val="B7200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54000" tIns="54000" rIns="54000" bIns="54000" anchor="ctr"/>
              <a:lstStyle/>
              <a:p>
                <a:endParaRPr lang="de-DE" sz="1600"/>
              </a:p>
            </p:txBody>
          </p:sp>
          <p:pic>
            <p:nvPicPr>
              <p:cNvPr id="14" name="Grafik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6337" y="6886635"/>
                <a:ext cx="1393676" cy="69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31"/>
              <p:cNvSpPr txBox="1">
                <a:spLocks noChangeArrowheads="1"/>
              </p:cNvSpPr>
              <p:nvPr/>
            </p:nvSpPr>
            <p:spPr bwMode="auto">
              <a:xfrm>
                <a:off x="10817767" y="7495917"/>
                <a:ext cx="2244126" cy="60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1600" b="1" dirty="0"/>
                  <a:t>verschlüsselter</a:t>
                </a:r>
              </a:p>
              <a:p>
                <a:pPr eaLnBrk="0" hangingPunct="0"/>
                <a:r>
                  <a:rPr lang="de-DE" sz="1600" b="1" dirty="0" smtClean="0"/>
                  <a:t>Transport </a:t>
                </a:r>
                <a:r>
                  <a:rPr lang="de-DE" sz="1600" b="1" dirty="0"/>
                  <a:t>(De-</a:t>
                </a:r>
                <a:r>
                  <a:rPr lang="de-DE" sz="1600" b="1" dirty="0" smtClean="0"/>
                  <a:t>/E-Mail</a:t>
                </a:r>
                <a:r>
                  <a:rPr lang="de-DE" sz="1600" b="1" dirty="0"/>
                  <a:t>)</a:t>
                </a:r>
              </a:p>
            </p:txBody>
          </p:sp>
        </p:grpSp>
        <p:pic>
          <p:nvPicPr>
            <p:cNvPr id="21" name="Picture 29" descr="C:\Users\Ruphi\AppData\Local\Microsoft\Windows\Temporary Internet Files\Content.IE5\IQ309H25\MC900441540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0918" y="5901845"/>
              <a:ext cx="2600004" cy="256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uppieren 65"/>
          <p:cNvGrpSpPr/>
          <p:nvPr/>
        </p:nvGrpSpPr>
        <p:grpSpPr>
          <a:xfrm>
            <a:off x="10122746" y="5088055"/>
            <a:ext cx="4116025" cy="1772171"/>
            <a:chOff x="10122746" y="5088055"/>
            <a:chExt cx="4116025" cy="1772171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 flipV="1">
              <a:off x="10122746" y="5088055"/>
              <a:ext cx="4116025" cy="1772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 rot="1338603">
              <a:off x="11247783" y="5652089"/>
              <a:ext cx="1865946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Statusinformation</a:t>
              </a:r>
            </a:p>
            <a:p>
              <a:pPr eaLnBrk="0" hangingPunct="0"/>
              <a:r>
                <a:rPr lang="de-DE" sz="1600" b="1" dirty="0" smtClean="0"/>
                <a:t>Identitätscheck</a:t>
              </a:r>
              <a:endParaRPr lang="de-DE" sz="1600" b="1" dirty="0"/>
            </a:p>
          </p:txBody>
        </p:sp>
      </p:grpSp>
      <p:pic>
        <p:nvPicPr>
          <p:cNvPr id="68" name="Grafik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62" y="3344887"/>
            <a:ext cx="12273578" cy="6029470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3" y="3446798"/>
            <a:ext cx="11881953" cy="58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sehen die Architektur und das Zusammenspiel aus 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50742" y="3239601"/>
            <a:ext cx="15172010" cy="6243674"/>
          </a:xfrm>
          <a:prstGeom prst="rect">
            <a:avLst/>
          </a:prstGeom>
          <a:solidFill>
            <a:srgbClr val="FFFFFF">
              <a:alpha val="79999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lIns="54000" tIns="54000" rIns="54000" bIns="54000" anchor="ctr"/>
          <a:lstStyle/>
          <a:p>
            <a:pPr eaLnBrk="0" hangingPunct="0">
              <a:spcAft>
                <a:spcPct val="30000"/>
              </a:spcAft>
              <a:buClr>
                <a:schemeClr val="tx1"/>
              </a:buClr>
              <a:buSzPct val="65000"/>
              <a:buFontTx/>
              <a:buChar char="•"/>
            </a:pPr>
            <a:endParaRPr lang="de-DE" sz="1600"/>
          </a:p>
        </p:txBody>
      </p:sp>
      <p:cxnSp>
        <p:nvCxnSpPr>
          <p:cNvPr id="15" name="Gerade Verbindung 14"/>
          <p:cNvCxnSpPr/>
          <p:nvPr/>
        </p:nvCxnSpPr>
        <p:spPr>
          <a:xfrm>
            <a:off x="1750964" y="6035759"/>
            <a:ext cx="14371013" cy="0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ieren 56"/>
          <p:cNvGrpSpPr/>
          <p:nvPr/>
        </p:nvGrpSpPr>
        <p:grpSpPr>
          <a:xfrm>
            <a:off x="4848680" y="6860228"/>
            <a:ext cx="2954005" cy="1237186"/>
            <a:chOff x="4848680" y="6860228"/>
            <a:chExt cx="2954005" cy="1237186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4848680" y="7364886"/>
              <a:ext cx="2954005" cy="0"/>
            </a:xfrm>
            <a:prstGeom prst="line">
              <a:avLst/>
            </a:prstGeom>
            <a:noFill/>
            <a:ln w="101600">
              <a:solidFill>
                <a:srgbClr val="B7200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pic>
          <p:nvPicPr>
            <p:cNvPr id="13" name="Grafik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552" y="6860228"/>
              <a:ext cx="1393676" cy="69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5343584" y="7495917"/>
              <a:ext cx="1856200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/>
                <a:t>verschlüsselter</a:t>
              </a:r>
            </a:p>
            <a:p>
              <a:pPr eaLnBrk="0" hangingPunct="0"/>
              <a:r>
                <a:rPr lang="de-DE" sz="1600" b="1" dirty="0" smtClean="0"/>
                <a:t>Transport (E-Mail)</a:t>
              </a:r>
              <a:endParaRPr lang="de-DE" sz="1600" b="1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658789" y="3240106"/>
            <a:ext cx="7863964" cy="2157959"/>
            <a:chOff x="8658789" y="3240106"/>
            <a:chExt cx="7863964" cy="2157959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303487" y="3442351"/>
              <a:ext cx="6219266" cy="195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2400" b="1" dirty="0" smtClean="0"/>
                <a:t>SiXFORM-</a:t>
              </a:r>
              <a:r>
                <a:rPr lang="de-DE" sz="2400" b="1" dirty="0" err="1" smtClean="0"/>
                <a:t>Diensteplattform</a:t>
              </a:r>
              <a:r>
                <a:rPr lang="de-DE" sz="2400" b="1" dirty="0" smtClean="0"/>
                <a:t>:</a:t>
              </a:r>
            </a:p>
            <a:p>
              <a:pPr marL="285750" indent="-285750" eaLnBrk="0" hangingPunct="0">
                <a:buFontTx/>
                <a:buChar char="-"/>
              </a:pPr>
              <a:r>
                <a:rPr lang="de-DE" sz="1600" b="1" dirty="0" smtClean="0"/>
                <a:t>stellt Formulare bereit </a:t>
              </a:r>
            </a:p>
            <a:p>
              <a:pPr marL="285750" indent="-285750" eaLnBrk="0" hangingPunct="0">
                <a:buFontTx/>
                <a:buChar char="-"/>
              </a:pPr>
              <a:r>
                <a:rPr lang="de-DE" sz="1600" b="1" dirty="0" smtClean="0"/>
                <a:t>organisiert und dokumentiert Statusinformationen </a:t>
              </a:r>
              <a:br>
                <a:rPr lang="de-DE" sz="1600" b="1" dirty="0" smtClean="0"/>
              </a:br>
              <a:r>
                <a:rPr lang="de-DE" sz="1600" b="1" dirty="0" smtClean="0"/>
                <a:t>für alle (PDF-)Kopien zu einem Vorgang.</a:t>
              </a:r>
            </a:p>
            <a:p>
              <a:pPr marL="285750" indent="-285750" eaLnBrk="0" hangingPunct="0">
                <a:buFontTx/>
                <a:buChar char="-"/>
              </a:pPr>
              <a:r>
                <a:rPr lang="de-DE" sz="1600" b="1" dirty="0" smtClean="0"/>
                <a:t>Identitätsdatenmanagement und Identitätscheck</a:t>
              </a:r>
            </a:p>
            <a:p>
              <a:pPr eaLnBrk="0" hangingPunct="0"/>
              <a:r>
                <a:rPr lang="de-DE" sz="1600" b="1" dirty="0" smtClean="0">
                  <a:solidFill>
                    <a:srgbClr val="B7200E"/>
                  </a:solidFill>
                </a:rPr>
                <a:t>keine </a:t>
              </a:r>
              <a:r>
                <a:rPr lang="de-DE" sz="1600" b="1" dirty="0">
                  <a:solidFill>
                    <a:srgbClr val="B7200E"/>
                  </a:solidFill>
                </a:rPr>
                <a:t>personenbezogenen </a:t>
              </a:r>
              <a:r>
                <a:rPr lang="de-DE" sz="1600" b="1" dirty="0" smtClean="0">
                  <a:solidFill>
                    <a:srgbClr val="B7200E"/>
                  </a:solidFill>
                </a:rPr>
                <a:t>Daten beim Dienstleister SiXFORM!</a:t>
              </a:r>
              <a:br>
                <a:rPr lang="de-DE" sz="1600" b="1" dirty="0" smtClean="0">
                  <a:solidFill>
                    <a:srgbClr val="B7200E"/>
                  </a:solidFill>
                </a:rPr>
              </a:br>
              <a:r>
                <a:rPr lang="de-DE" sz="1600" b="1" dirty="0" smtClean="0">
                  <a:solidFill>
                    <a:srgbClr val="B7200E"/>
                  </a:solidFill>
                </a:rPr>
                <a:t>      Jeder Vorgangsteilnehmer behält eigene Datenhoheit!</a:t>
              </a:r>
              <a:endParaRPr lang="de-DE" sz="1600" b="1" dirty="0">
                <a:solidFill>
                  <a:srgbClr val="B7200E"/>
                </a:solidFill>
              </a:endParaRPr>
            </a:p>
          </p:txBody>
        </p:sp>
        <p:pic>
          <p:nvPicPr>
            <p:cNvPr id="22" name="Picture 30" descr="C:\Users\Ruphi\AppData\Local\Microsoft\Windows\Temporary Internet Files\Content.IE5\1DX2YH9V\MC90043264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789" y="3240106"/>
              <a:ext cx="2034850" cy="20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ieren 46"/>
          <p:cNvGrpSpPr/>
          <p:nvPr/>
        </p:nvGrpSpPr>
        <p:grpSpPr>
          <a:xfrm>
            <a:off x="3983107" y="5029376"/>
            <a:ext cx="5074944" cy="2335510"/>
            <a:chOff x="3983107" y="5029376"/>
            <a:chExt cx="5074944" cy="2335510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3983107" y="5029376"/>
              <a:ext cx="5074944" cy="23355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 rot="20122187">
              <a:off x="5412548" y="5606952"/>
              <a:ext cx="3375975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Initialisierung, Statusinformation </a:t>
              </a:r>
            </a:p>
            <a:p>
              <a:pPr eaLnBrk="0" hangingPunct="0"/>
              <a:r>
                <a:rPr lang="de-DE" sz="1600" b="1" dirty="0" smtClean="0"/>
                <a:t>und Identitätsdatenmanagement</a:t>
              </a:r>
              <a:endParaRPr lang="de-DE" sz="1600" b="1" dirty="0"/>
            </a:p>
          </p:txBody>
        </p:sp>
      </p:grpSp>
      <p:cxnSp>
        <p:nvCxnSpPr>
          <p:cNvPr id="31" name="Gerade Verbindung 30"/>
          <p:cNvCxnSpPr/>
          <p:nvPr/>
        </p:nvCxnSpPr>
        <p:spPr>
          <a:xfrm>
            <a:off x="7847856" y="6168019"/>
            <a:ext cx="0" cy="1996305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0817767" y="6127172"/>
            <a:ext cx="0" cy="2037153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3752512" y="6121124"/>
            <a:ext cx="0" cy="2043200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/>
        </p:nvGrpSpPr>
        <p:grpSpPr>
          <a:xfrm>
            <a:off x="4516862" y="3182245"/>
            <a:ext cx="4388184" cy="2034850"/>
            <a:chOff x="4516862" y="3182245"/>
            <a:chExt cx="4388184" cy="2034850"/>
          </a:xfrm>
        </p:grpSpPr>
        <p:pic>
          <p:nvPicPr>
            <p:cNvPr id="23" name="Picture 32" descr="\\RUDAMANISERVER\SiXFORM\NeuerPersonalausweis\CI_CD\Logo_RG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348" y="3805885"/>
              <a:ext cx="556880" cy="556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uppieren 50"/>
            <p:cNvGrpSpPr/>
            <p:nvPr/>
          </p:nvGrpSpPr>
          <p:grpSpPr>
            <a:xfrm>
              <a:off x="4516862" y="3182245"/>
              <a:ext cx="4388184" cy="2034850"/>
              <a:chOff x="4516862" y="3182245"/>
              <a:chExt cx="4388184" cy="2034850"/>
            </a:xfrm>
          </p:grpSpPr>
          <p:pic>
            <p:nvPicPr>
              <p:cNvPr id="39" name="Picture 30" descr="C:\Users\Ruphi\AppData\Local\Microsoft\Windows\Temporary Internet Files\Content.IE5\1DX2YH9V\MC900432647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862" y="3182245"/>
                <a:ext cx="2034850" cy="2034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0" name="Gruppieren 49"/>
              <p:cNvGrpSpPr/>
              <p:nvPr/>
            </p:nvGrpSpPr>
            <p:grpSpPr>
              <a:xfrm>
                <a:off x="6119664" y="3416895"/>
                <a:ext cx="2785382" cy="355276"/>
                <a:chOff x="6119664" y="3416895"/>
                <a:chExt cx="2785382" cy="355276"/>
              </a:xfrm>
            </p:grpSpPr>
            <p:sp>
              <p:nvSpPr>
                <p:cNvPr id="3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119664" y="3704927"/>
                  <a:ext cx="2785382" cy="78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54000" tIns="54000" rIns="54000" bIns="54000" anchor="ctr"/>
                <a:lstStyle/>
                <a:p>
                  <a:endParaRPr lang="de-DE" sz="1600"/>
                </a:p>
              </p:txBody>
            </p:sp>
            <p:sp>
              <p:nvSpPr>
                <p:cNvPr id="4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245090" y="3416895"/>
                  <a:ext cx="2413699" cy="355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4000" tIns="54000" rIns="54000" bIns="540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r>
                    <a:rPr lang="de-DE" sz="1600" b="1" dirty="0" smtClean="0"/>
                    <a:t>Anbindung </a:t>
                  </a:r>
                  <a:r>
                    <a:rPr lang="de-DE" sz="1600" b="1" dirty="0" err="1" smtClean="0"/>
                    <a:t>eID</a:t>
                  </a:r>
                  <a:r>
                    <a:rPr lang="de-DE" sz="1600" b="1" dirty="0" smtClean="0"/>
                    <a:t>-Service</a:t>
                  </a:r>
                  <a:endParaRPr lang="de-DE" sz="1600" b="1" dirty="0">
                    <a:solidFill>
                      <a:srgbClr val="B7200E"/>
                    </a:solidFill>
                  </a:endParaRPr>
                </a:p>
              </p:txBody>
            </p:sp>
          </p:grpSp>
        </p:grpSp>
      </p:grpSp>
      <p:grpSp>
        <p:nvGrpSpPr>
          <p:cNvPr id="53" name="Gruppieren 52"/>
          <p:cNvGrpSpPr/>
          <p:nvPr/>
        </p:nvGrpSpPr>
        <p:grpSpPr>
          <a:xfrm>
            <a:off x="1583160" y="3240106"/>
            <a:ext cx="3600400" cy="2034850"/>
            <a:chOff x="1583160" y="3240106"/>
            <a:chExt cx="3600400" cy="2034850"/>
          </a:xfrm>
        </p:grpSpPr>
        <p:pic>
          <p:nvPicPr>
            <p:cNvPr id="37" name="Picture 30" descr="C:\Users\Ruphi\AppData\Local\Microsoft\Windows\Temporary Internet Files\Content.IE5\1DX2YH9V\MC90043264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3240106"/>
              <a:ext cx="2034850" cy="20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uppieren 51"/>
            <p:cNvGrpSpPr/>
            <p:nvPr/>
          </p:nvGrpSpPr>
          <p:grpSpPr>
            <a:xfrm>
              <a:off x="3166347" y="3379247"/>
              <a:ext cx="2017213" cy="355276"/>
              <a:chOff x="3166347" y="3379247"/>
              <a:chExt cx="2017213" cy="355276"/>
            </a:xfrm>
          </p:grpSpPr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3166347" y="3379247"/>
                <a:ext cx="2017213" cy="355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1600" b="1" dirty="0" smtClean="0"/>
                  <a:t>Übermittlung </a:t>
                </a:r>
                <a:r>
                  <a:rPr lang="de-DE" sz="1600" b="1" dirty="0" err="1" smtClean="0"/>
                  <a:t>eID</a:t>
                </a:r>
                <a:endParaRPr lang="de-DE" sz="1600" b="1" dirty="0">
                  <a:solidFill>
                    <a:srgbClr val="B7200E"/>
                  </a:solidFill>
                </a:endParaRPr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 flipV="1">
                <a:off x="3169776" y="3734523"/>
                <a:ext cx="16789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54000" tIns="54000" rIns="54000" bIns="54000" anchor="ctr"/>
              <a:lstStyle/>
              <a:p>
                <a:endParaRPr lang="de-DE" sz="1600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1349321" y="3398216"/>
            <a:ext cx="3977322" cy="6003111"/>
            <a:chOff x="1349321" y="3398216"/>
            <a:chExt cx="3977322" cy="6003111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1349321" y="5873819"/>
              <a:ext cx="3977322" cy="3527508"/>
              <a:chOff x="1349321" y="5873819"/>
              <a:chExt cx="3977322" cy="3527508"/>
            </a:xfrm>
          </p:grpSpPr>
          <p:pic>
            <p:nvPicPr>
              <p:cNvPr id="19" name="Picture 25" descr="C:\Users\Ruphi\AppData\Local\Microsoft\Windows\Temporary Internet Files\Content.IE5\IQ309H25\MC900441536[1]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49321" y="5873819"/>
                <a:ext cx="2633785" cy="2597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1529078" y="8430498"/>
                <a:ext cx="3797565" cy="970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2400" b="1" dirty="0" err="1" smtClean="0"/>
                  <a:t>AntragstellerIn</a:t>
                </a:r>
                <a:r>
                  <a:rPr lang="de-DE" sz="1600" b="1" dirty="0" smtClean="0"/>
                  <a:t> im EU-Ausland</a:t>
                </a:r>
                <a:r>
                  <a:rPr lang="de-DE" sz="1600" b="1" dirty="0"/>
                  <a:t/>
                </a:r>
                <a:br>
                  <a:rPr lang="de-DE" sz="1600" b="1" dirty="0"/>
                </a:br>
                <a:r>
                  <a:rPr lang="de-DE" sz="1600" b="1" dirty="0" smtClean="0"/>
                  <a:t>nutzt intelligentes PDF-Formular für</a:t>
                </a:r>
              </a:p>
              <a:p>
                <a:pPr eaLnBrk="0" hangingPunct="0"/>
                <a:r>
                  <a:rPr lang="de-DE" sz="1600" b="1" dirty="0"/>
                  <a:t>d</a:t>
                </a:r>
                <a:r>
                  <a:rPr lang="de-DE" sz="1600" b="1" dirty="0" smtClean="0"/>
                  <a:t>ie Gewerbemeldung</a:t>
                </a:r>
                <a:endParaRPr lang="de-DE" sz="1600" b="1" dirty="0"/>
              </a:p>
            </p:txBody>
          </p:sp>
        </p:grpSp>
        <p:grpSp>
          <p:nvGrpSpPr>
            <p:cNvPr id="48" name="Gruppieren 47"/>
            <p:cNvGrpSpPr/>
            <p:nvPr/>
          </p:nvGrpSpPr>
          <p:grpSpPr>
            <a:xfrm>
              <a:off x="4481207" y="3398216"/>
              <a:ext cx="367473" cy="4766109"/>
              <a:chOff x="4481207" y="3398216"/>
              <a:chExt cx="367473" cy="4766109"/>
            </a:xfrm>
          </p:grpSpPr>
          <p:cxnSp>
            <p:nvCxnSpPr>
              <p:cNvPr id="33" name="Gerade Verbindung 32"/>
              <p:cNvCxnSpPr/>
              <p:nvPr/>
            </p:nvCxnSpPr>
            <p:spPr>
              <a:xfrm>
                <a:off x="4848680" y="3398216"/>
                <a:ext cx="0" cy="4766109"/>
              </a:xfrm>
              <a:prstGeom prst="line">
                <a:avLst/>
              </a:prstGeom>
              <a:ln w="76200" cmpd="sng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3808103" y="4945760"/>
                <a:ext cx="1701483" cy="355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1600" b="1" dirty="0" smtClean="0"/>
                  <a:t>Landesgrenze</a:t>
                </a:r>
                <a:endParaRPr lang="de-DE" sz="1600" b="1" dirty="0"/>
              </a:p>
            </p:txBody>
          </p:sp>
        </p:grpSp>
      </p:grp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00" y="6204337"/>
            <a:ext cx="1198095" cy="1692924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54" name="Gruppieren 53"/>
          <p:cNvGrpSpPr/>
          <p:nvPr/>
        </p:nvGrpSpPr>
        <p:grpSpPr>
          <a:xfrm>
            <a:off x="2884068" y="4280991"/>
            <a:ext cx="355276" cy="2951862"/>
            <a:chOff x="2884068" y="4280991"/>
            <a:chExt cx="355276" cy="2951862"/>
          </a:xfrm>
        </p:grpSpPr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 rot="16200000">
              <a:off x="2210964" y="4954095"/>
              <a:ext cx="1701483" cy="35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Identitätsdaten</a:t>
              </a:r>
              <a:endParaRPr lang="de-DE" sz="1600" b="1" dirty="0"/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2940545" y="4497014"/>
              <a:ext cx="0" cy="27358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3455003" y="6886635"/>
            <a:ext cx="1516660" cy="964557"/>
            <a:chOff x="3455003" y="6886635"/>
            <a:chExt cx="1516660" cy="964557"/>
          </a:xfrm>
        </p:grpSpPr>
        <p:pic>
          <p:nvPicPr>
            <p:cNvPr id="56" name="Grafik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003" y="6886635"/>
              <a:ext cx="1393676" cy="69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3551352" y="7495916"/>
              <a:ext cx="1420311" cy="35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verschlüsselt</a:t>
              </a:r>
              <a:endParaRPr lang="de-DE" sz="1600" b="1" dirty="0"/>
            </a:p>
          </p:txBody>
        </p:sp>
      </p:grpSp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2" y="6157743"/>
            <a:ext cx="1198095" cy="1692924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58" name="Gruppieren 57"/>
          <p:cNvGrpSpPr/>
          <p:nvPr/>
        </p:nvGrpSpPr>
        <p:grpSpPr>
          <a:xfrm>
            <a:off x="7864438" y="5840137"/>
            <a:ext cx="3664515" cy="3584114"/>
            <a:chOff x="7864438" y="5840137"/>
            <a:chExt cx="3664515" cy="3584114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864438" y="8453422"/>
              <a:ext cx="3664515" cy="97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2400" b="1" dirty="0" err="1"/>
                <a:t>SachbearbeiterIn</a:t>
              </a:r>
              <a:r>
                <a:rPr lang="de-DE" sz="2400" b="1" dirty="0"/>
                <a:t> A </a:t>
              </a:r>
            </a:p>
            <a:p>
              <a:pPr eaLnBrk="0" hangingPunct="0"/>
              <a:r>
                <a:rPr lang="de-DE" sz="1600" b="1" dirty="0" smtClean="0"/>
                <a:t>Datenübernahme: </a:t>
              </a:r>
              <a:r>
                <a:rPr lang="de-DE" sz="1600" b="1" dirty="0" err="1" smtClean="0"/>
                <a:t>XGewerbeanzeige</a:t>
              </a:r>
              <a:endParaRPr lang="de-DE" sz="1600" b="1" dirty="0" smtClean="0"/>
            </a:p>
            <a:p>
              <a:pPr eaLnBrk="0" hangingPunct="0"/>
              <a:r>
                <a:rPr lang="de-DE" sz="1600" b="1" dirty="0" smtClean="0"/>
                <a:t>Ablage im DMS</a:t>
              </a:r>
              <a:endParaRPr lang="de-DE" sz="1600" b="1" dirty="0"/>
            </a:p>
          </p:txBody>
        </p:sp>
        <p:pic>
          <p:nvPicPr>
            <p:cNvPr id="20" name="Picture 26" descr="C:\Users\Ruphi\AppData\Local\Microsoft\Windows\Temporary Internet Files\Content.IE5\8I1RA2IN\MC900441538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240" y="5840137"/>
              <a:ext cx="2732941" cy="269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uppieren 62"/>
          <p:cNvGrpSpPr/>
          <p:nvPr/>
        </p:nvGrpSpPr>
        <p:grpSpPr>
          <a:xfrm>
            <a:off x="9156562" y="4994283"/>
            <a:ext cx="601497" cy="1892352"/>
            <a:chOff x="9156562" y="4994283"/>
            <a:chExt cx="601497" cy="1892352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 flipV="1">
              <a:off x="9457311" y="5088057"/>
              <a:ext cx="17604" cy="17985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 rot="16200000">
              <a:off x="8524338" y="5626507"/>
              <a:ext cx="1865946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Statusinformation</a:t>
              </a:r>
            </a:p>
            <a:p>
              <a:pPr eaLnBrk="0" hangingPunct="0"/>
              <a:r>
                <a:rPr lang="de-DE" sz="1600" b="1" dirty="0" smtClean="0"/>
                <a:t>Identitätscheck</a:t>
              </a:r>
              <a:endParaRPr lang="de-DE" sz="1600" b="1" dirty="0"/>
            </a:p>
          </p:txBody>
        </p:sp>
      </p:grpSp>
      <p:pic>
        <p:nvPicPr>
          <p:cNvPr id="67" name="Grafik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520" y="6035759"/>
            <a:ext cx="1198095" cy="1692924"/>
          </a:xfrm>
          <a:prstGeom prst="rect">
            <a:avLst/>
          </a:prstGeom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65" name="Gruppieren 64"/>
          <p:cNvGrpSpPr/>
          <p:nvPr/>
        </p:nvGrpSpPr>
        <p:grpSpPr>
          <a:xfrm>
            <a:off x="10817767" y="5901845"/>
            <a:ext cx="5693155" cy="3540010"/>
            <a:chOff x="10817767" y="5901845"/>
            <a:chExt cx="5693155" cy="3540010"/>
          </a:xfrm>
        </p:grpSpPr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12528628" y="8471026"/>
              <a:ext cx="3664515" cy="97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2400" b="1" dirty="0" err="1"/>
                <a:t>SachbearbeiterIn</a:t>
              </a:r>
              <a:r>
                <a:rPr lang="de-DE" sz="2400" b="1" dirty="0"/>
                <a:t> B</a:t>
              </a:r>
            </a:p>
            <a:p>
              <a:pPr eaLnBrk="0" hangingPunct="0"/>
              <a:r>
                <a:rPr lang="de-DE" sz="1600" b="1" dirty="0" smtClean="0"/>
                <a:t>Datenübernahme: </a:t>
              </a:r>
              <a:r>
                <a:rPr lang="de-DE" sz="1600" b="1" dirty="0" err="1" smtClean="0"/>
                <a:t>XGewerbeanzeige</a:t>
              </a:r>
              <a:endParaRPr lang="de-DE" sz="1600" b="1" dirty="0" smtClean="0"/>
            </a:p>
            <a:p>
              <a:pPr eaLnBrk="0" hangingPunct="0"/>
              <a:r>
                <a:rPr lang="de-DE" sz="1600" b="1" dirty="0" smtClean="0"/>
                <a:t>Ablage im DMS</a:t>
              </a:r>
              <a:endParaRPr lang="de-DE" sz="1600" b="1" dirty="0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10817767" y="6886635"/>
              <a:ext cx="2927914" cy="1210779"/>
              <a:chOff x="10817767" y="6886635"/>
              <a:chExt cx="2927914" cy="1210779"/>
            </a:xfrm>
          </p:grpSpPr>
          <p:sp>
            <p:nvSpPr>
              <p:cNvPr id="11" name="Line 36"/>
              <p:cNvSpPr>
                <a:spLocks noChangeShapeType="1"/>
              </p:cNvSpPr>
              <p:nvPr/>
            </p:nvSpPr>
            <p:spPr bwMode="auto">
              <a:xfrm flipV="1">
                <a:off x="11066888" y="7364886"/>
                <a:ext cx="2678793" cy="0"/>
              </a:xfrm>
              <a:prstGeom prst="line">
                <a:avLst/>
              </a:prstGeom>
              <a:noFill/>
              <a:ln w="101600">
                <a:solidFill>
                  <a:srgbClr val="B7200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54000" tIns="54000" rIns="54000" bIns="54000" anchor="ctr"/>
              <a:lstStyle/>
              <a:p>
                <a:endParaRPr lang="de-DE" sz="1600"/>
              </a:p>
            </p:txBody>
          </p:sp>
          <p:pic>
            <p:nvPicPr>
              <p:cNvPr id="14" name="Grafik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6337" y="6886635"/>
                <a:ext cx="1393676" cy="69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31"/>
              <p:cNvSpPr txBox="1">
                <a:spLocks noChangeArrowheads="1"/>
              </p:cNvSpPr>
              <p:nvPr/>
            </p:nvSpPr>
            <p:spPr bwMode="auto">
              <a:xfrm>
                <a:off x="10817767" y="7495917"/>
                <a:ext cx="2244126" cy="60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4000" tIns="54000" rIns="54000" b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de-DE" sz="1600" b="1" dirty="0"/>
                  <a:t>verschlüsselter</a:t>
                </a:r>
              </a:p>
              <a:p>
                <a:pPr eaLnBrk="0" hangingPunct="0"/>
                <a:r>
                  <a:rPr lang="de-DE" sz="1600" b="1" dirty="0" smtClean="0"/>
                  <a:t>Transport </a:t>
                </a:r>
                <a:r>
                  <a:rPr lang="de-DE" sz="1600" b="1" dirty="0"/>
                  <a:t>(De-</a:t>
                </a:r>
                <a:r>
                  <a:rPr lang="de-DE" sz="1600" b="1" dirty="0" smtClean="0"/>
                  <a:t>/E-Mail</a:t>
                </a:r>
                <a:r>
                  <a:rPr lang="de-DE" sz="1600" b="1" dirty="0"/>
                  <a:t>)</a:t>
                </a:r>
              </a:p>
            </p:txBody>
          </p:sp>
        </p:grpSp>
        <p:pic>
          <p:nvPicPr>
            <p:cNvPr id="21" name="Picture 29" descr="C:\Users\Ruphi\AppData\Local\Microsoft\Windows\Temporary Internet Files\Content.IE5\IQ309H25\MC900441540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0918" y="5901845"/>
              <a:ext cx="2600004" cy="256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uppieren 65"/>
          <p:cNvGrpSpPr/>
          <p:nvPr/>
        </p:nvGrpSpPr>
        <p:grpSpPr>
          <a:xfrm>
            <a:off x="10122746" y="5088055"/>
            <a:ext cx="4116025" cy="1772171"/>
            <a:chOff x="10122746" y="5088055"/>
            <a:chExt cx="4116025" cy="1772171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 flipV="1">
              <a:off x="10122746" y="5088055"/>
              <a:ext cx="4116025" cy="1772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 anchor="ctr"/>
            <a:lstStyle/>
            <a:p>
              <a:endParaRPr lang="de-DE" sz="1600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 rot="1338603">
              <a:off x="11247783" y="5652089"/>
              <a:ext cx="1865946" cy="6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de-DE" sz="1600" b="1" dirty="0" smtClean="0"/>
                <a:t>Statusinformation</a:t>
              </a:r>
            </a:p>
            <a:p>
              <a:pPr eaLnBrk="0" hangingPunct="0"/>
              <a:r>
                <a:rPr lang="de-DE" sz="1600" b="1" dirty="0" smtClean="0"/>
                <a:t>Identitätscheck</a:t>
              </a:r>
              <a:endParaRPr lang="de-D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08.06.2017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eIDAS für Gewerbeanmeldungen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6F9A9-077D-428B-A335-D8DE0576319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Rudolf Philipeit | rudolf.philipeit@sixform.com</a:t>
            </a: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1330752" y="3770533"/>
            <a:ext cx="10045495" cy="2022626"/>
          </a:xfrm>
        </p:spPr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7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dirty="0" smtClean="0">
            <a:solidFill>
              <a:srgbClr val="58585A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Benutzerdefiniert</PresentationFormat>
  <Paragraphs>102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eIDAS für Gewerbeanmeldungen Beitrag der SIXFORM GmbH zum Projekt TREATS Rudolf Philipeit (SiXFORM)</vt:lpstr>
      <vt:lpstr>Inhalt</vt:lpstr>
      <vt:lpstr>Was ist SiXFORM ?</vt:lpstr>
      <vt:lpstr>Welchen Beitrag leistet SiXFORM im Projekt TREATS ?</vt:lpstr>
      <vt:lpstr>Wie sehen die Architektur und das Zusammenspiel aus ?</vt:lpstr>
      <vt:lpstr>Wie sehen die Architektur und das Zusammenspiel aus ?</vt:lpstr>
      <vt:lpstr>Wie sehen die Architektur und das Zusammenspiel aus ?</vt:lpstr>
      <vt:lpstr>Vielen Dank für Ihre Aufmerksamkeit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Governikus GMM Präesentation</dc:title>
  <dc:creator>Waldmüller-Schantz, Petra</dc:creator>
  <cp:lastModifiedBy>Rudolf Philipeit</cp:lastModifiedBy>
  <cp:revision>677</cp:revision>
  <cp:lastPrinted>2016-03-03T08:02:02Z</cp:lastPrinted>
  <dcterms:created xsi:type="dcterms:W3CDTF">2016-02-22T11:53:21Z</dcterms:created>
  <dcterms:modified xsi:type="dcterms:W3CDTF">2017-06-06T16:00:15Z</dcterms:modified>
</cp:coreProperties>
</file>